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5" r:id="rId4"/>
    <p:sldId id="259" r:id="rId5"/>
    <p:sldId id="266" r:id="rId6"/>
    <p:sldId id="270" r:id="rId7"/>
    <p:sldId id="271" r:id="rId8"/>
    <p:sldId id="261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6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7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2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8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9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3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0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5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6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1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0A76-85EB-4B82-82CA-7E83E45B8799}" type="datetimeFigureOut">
              <a:rPr lang="nl-NL" smtClean="0"/>
              <a:t>7-4-2016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50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4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74086">
        <p:random/>
      </p:transition>
    </mc:Choice>
    <mc:Fallback xmlns="">
      <p:transition spd="slow" advTm="74086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eg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7.jpg"/><Relationship Id="rId4" Type="http://schemas.openxmlformats.org/officeDocument/2006/relationships/image" Target="../media/image12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30.jpe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31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143" y="1"/>
            <a:ext cx="11913080" cy="1470025"/>
          </a:xfrm>
        </p:spPr>
        <p:txBody>
          <a:bodyPr>
            <a:noAutofit/>
          </a:bodyPr>
          <a:lstStyle/>
          <a:p>
            <a:r>
              <a:rPr lang="nl-NL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De </a:t>
            </a:r>
            <a:r>
              <a:rPr lang="nl-NL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vroege middeleeuwen</a:t>
            </a:r>
            <a:endParaRPr lang="nl-NL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73216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monniken en ridders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500 – 1000 na Chr.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13" y="5445224"/>
            <a:ext cx="935349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44" y="1365143"/>
            <a:ext cx="4798143" cy="340647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999232" y="4665330"/>
            <a:ext cx="6711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 christelijke samenleving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51">
        <p:random/>
      </p:transition>
    </mc:Choice>
    <mc:Fallback xmlns="">
      <p:transition spd="slow" advTm="102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992" y="154813"/>
            <a:ext cx="5096256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Standensamenleving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64" y="292608"/>
            <a:ext cx="5791200" cy="593244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16992" y="1430429"/>
            <a:ext cx="6559296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Geestelijkheid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Adel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Boeren </a:t>
            </a:r>
          </a:p>
          <a:p>
            <a:pPr>
              <a:lnSpc>
                <a:spcPct val="150000"/>
              </a:lnSpc>
            </a:pPr>
            <a:endParaRPr lang="nl-NL" sz="4000" b="1" dirty="0" smtClean="0"/>
          </a:p>
          <a:p>
            <a:pPr>
              <a:lnSpc>
                <a:spcPct val="150000"/>
              </a:lnSpc>
            </a:pPr>
            <a:endParaRPr lang="nl-NL" sz="4000" b="1" dirty="0"/>
          </a:p>
          <a:p>
            <a:pPr>
              <a:lnSpc>
                <a:spcPct val="150000"/>
              </a:lnSpc>
            </a:pPr>
            <a:endParaRPr lang="nl-NL" sz="900" b="1" i="1" dirty="0" smtClean="0"/>
          </a:p>
          <a:p>
            <a:pPr>
              <a:lnSpc>
                <a:spcPct val="150000"/>
              </a:lnSpc>
            </a:pPr>
            <a:r>
              <a:rPr lang="nl-NL" sz="2400" b="1" i="1" dirty="0" smtClean="0"/>
              <a:t>Je geboorte bepaalde tot welke stand je behoorde</a:t>
            </a:r>
            <a:endParaRPr lang="nl-NL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0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551">
        <p:random/>
      </p:transition>
    </mc:Choice>
    <mc:Fallback xmlns="">
      <p:transition spd="slow" advTm="265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28" y="478806"/>
            <a:ext cx="6332578" cy="592040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029" y="82171"/>
            <a:ext cx="5887851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Frankische Rijk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4294967295"/>
          </p:nvPr>
        </p:nvSpPr>
        <p:spPr>
          <a:xfrm>
            <a:off x="400301" y="1802230"/>
            <a:ext cx="4574035" cy="327355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nl-NL" sz="2400" b="1" dirty="0" smtClean="0"/>
              <a:t>Frankische koning = christen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Veel heidenen in Europa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Veel mensen worden bekeerd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Koning wil dat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Paus wil dat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3329940"/>
            <a:ext cx="3218688" cy="16093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5068918"/>
            <a:ext cx="2368296" cy="178908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3" y="4005072"/>
            <a:ext cx="2045504" cy="279658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" y="4822622"/>
            <a:ext cx="2368296" cy="16443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4" y="3849624"/>
            <a:ext cx="596063" cy="83210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0340" y="3204972"/>
            <a:ext cx="596063" cy="83210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8808" y="3527298"/>
            <a:ext cx="596063" cy="83210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3756" y="3442740"/>
            <a:ext cx="596063" cy="83210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60" y="3006090"/>
            <a:ext cx="2496312" cy="1997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9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042">
        <p:random/>
      </p:transition>
    </mc:Choice>
    <mc:Fallback xmlns="">
      <p:transition spd="slow" advTm="10904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48386 -0.4520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93" y="-226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68737 -0.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62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3655 -0.525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-262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70052 -0.6738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0181 -0.2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1243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2638 -0.2858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430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2181 -0.278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1393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06953 -0.3094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88" y="362309"/>
            <a:ext cx="3971986" cy="223424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23" y="158091"/>
            <a:ext cx="5352755" cy="296185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22" y="3418530"/>
            <a:ext cx="5352755" cy="286372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61" y="301042"/>
            <a:ext cx="1974493" cy="257474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23" y="2895132"/>
            <a:ext cx="5501408" cy="390576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Monniken 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0854" y="1086382"/>
            <a:ext cx="52706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Leven volgens strenge regels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Heidenen bekeren tot christendom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Willibrord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Eerste bisschop van Utrecht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Bekeerde veel in Nederland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Bonifatius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Probeerde de Friezen te bekeren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Vermoord bij Dokkum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Monniken worden beschermd door Frankische vorsten 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68" y="184030"/>
            <a:ext cx="4022016" cy="338177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75" y="3643346"/>
            <a:ext cx="5184648" cy="3145188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06" y="1170432"/>
            <a:ext cx="6839100" cy="4855464"/>
          </a:xfrm>
          <a:prstGeom prst="rect">
            <a:avLst/>
          </a:prstGeom>
        </p:spPr>
      </p:pic>
      <p:sp>
        <p:nvSpPr>
          <p:cNvPr id="20" name="Ovaal 19"/>
          <p:cNvSpPr/>
          <p:nvPr/>
        </p:nvSpPr>
        <p:spPr>
          <a:xfrm>
            <a:off x="8135355" y="2564913"/>
            <a:ext cx="3056901" cy="185015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5382326" y="2481945"/>
            <a:ext cx="1739837" cy="155970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7473069" y="2564913"/>
            <a:ext cx="1021010" cy="11179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8" y="2847693"/>
            <a:ext cx="4772524" cy="3784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7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3582">
        <p:random/>
      </p:transition>
    </mc:Choice>
    <mc:Fallback xmlns="">
      <p:transition spd="slow" advTm="14358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0" grpId="0" animBg="1"/>
      <p:bldP spid="20" grpId="1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2" y="2907146"/>
            <a:ext cx="5032325" cy="377424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69" y="1937039"/>
            <a:ext cx="6640324" cy="459904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43" y="1107832"/>
            <a:ext cx="5032325" cy="377424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0" y="2596198"/>
            <a:ext cx="3026943" cy="377424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38" y="183276"/>
            <a:ext cx="3369860" cy="37742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67" y="2617813"/>
            <a:ext cx="4189395" cy="418939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Monniken 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0854" y="812062"/>
            <a:ext cx="65691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Wonen in kloosters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Gebouw met monniken of nonnen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Strenge regels – leven in armoede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Weinig contact met de buitenwereld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Monnikenwerk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Boeken overschrijven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Les geven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Zieken verzorgen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Wijn en </a:t>
            </a:r>
            <a:r>
              <a:rPr lang="nl-NL" sz="2400" b="1" dirty="0"/>
              <a:t>bier maken </a:t>
            </a:r>
            <a:endParaRPr lang="nl-NL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Bidden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44" y="3344764"/>
            <a:ext cx="3381776" cy="338177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71" y="3360004"/>
            <a:ext cx="2979649" cy="338177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44" y="3848745"/>
            <a:ext cx="3381776" cy="2521697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92" y="3344764"/>
            <a:ext cx="2784328" cy="338177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80" y="3396580"/>
            <a:ext cx="2712184" cy="338177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75" y="1349441"/>
            <a:ext cx="6362994" cy="4546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3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6211">
        <p:random/>
      </p:transition>
    </mc:Choice>
    <mc:Fallback xmlns="">
      <p:transition spd="slow" advTm="1262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1145 -0.2115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1057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43125 -0.5289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-2645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17735 -0.479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2395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36171 0.0738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36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4766 -0.1648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-82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47" y="1929384"/>
            <a:ext cx="3142441" cy="419709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57" y="1920813"/>
            <a:ext cx="2121452" cy="42736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64" y="2322576"/>
            <a:ext cx="3173625" cy="395714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21" y="2468881"/>
            <a:ext cx="2515514" cy="359359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029" y="82171"/>
            <a:ext cx="5887851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Geestelijkheid 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4294967295"/>
          </p:nvPr>
        </p:nvSpPr>
        <p:spPr>
          <a:xfrm>
            <a:off x="91441" y="1120341"/>
            <a:ext cx="6821424" cy="56645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nl-NL" sz="2400" b="1" dirty="0" smtClean="0"/>
              <a:t>Geestelijken = mensen die werken voor de Kerk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>
                <a:solidFill>
                  <a:srgbClr val="FF0000"/>
                </a:solidFill>
              </a:rPr>
              <a:t>Geestelijkheid</a:t>
            </a:r>
            <a:r>
              <a:rPr lang="nl-NL" sz="2400" b="1" dirty="0" smtClean="0"/>
              <a:t> = alle geestelijken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Paus </a:t>
            </a:r>
          </a:p>
          <a:p>
            <a:pPr lvl="2">
              <a:lnSpc>
                <a:spcPct val="170000"/>
              </a:lnSpc>
            </a:pPr>
            <a:r>
              <a:rPr lang="nl-NL" sz="1600" b="1" dirty="0" smtClean="0"/>
              <a:t>In Rome</a:t>
            </a:r>
          </a:p>
          <a:p>
            <a:pPr lvl="2">
              <a:lnSpc>
                <a:spcPct val="170000"/>
              </a:lnSpc>
            </a:pPr>
            <a:r>
              <a:rPr lang="nl-NL" sz="1600" b="1" dirty="0" smtClean="0"/>
              <a:t>Leider van alle christenen op de wereld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Bisschoppen </a:t>
            </a:r>
          </a:p>
          <a:p>
            <a:pPr lvl="2">
              <a:lnSpc>
                <a:spcPct val="170000"/>
              </a:lnSpc>
            </a:pPr>
            <a:r>
              <a:rPr lang="nl-NL" sz="1600" b="1" dirty="0" smtClean="0"/>
              <a:t>Leider van een kerkprovincie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Pastoors </a:t>
            </a:r>
          </a:p>
          <a:p>
            <a:pPr lvl="2">
              <a:lnSpc>
                <a:spcPct val="170000"/>
              </a:lnSpc>
            </a:pPr>
            <a:r>
              <a:rPr lang="nl-NL" sz="1600" b="1" dirty="0" smtClean="0"/>
              <a:t>In dorpen en steden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Monniken en nonnen</a:t>
            </a:r>
          </a:p>
          <a:p>
            <a:pPr lvl="2">
              <a:lnSpc>
                <a:spcPct val="170000"/>
              </a:lnSpc>
            </a:pPr>
            <a:r>
              <a:rPr lang="nl-NL" sz="1600" b="1" dirty="0" smtClean="0"/>
              <a:t>In kloosters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1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5198">
        <p:random/>
      </p:transition>
    </mc:Choice>
    <mc:Fallback xmlns="">
      <p:transition spd="slow" advTm="951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45169 -0.147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91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43125 0.0219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43685 0.15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42083 0.2974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080" y="82171"/>
            <a:ext cx="3581649" cy="248062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029" y="82171"/>
            <a:ext cx="5887851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Europa wordt christelijk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4294967295"/>
          </p:nvPr>
        </p:nvSpPr>
        <p:spPr>
          <a:xfrm>
            <a:off x="91441" y="1802230"/>
            <a:ext cx="6821424" cy="4763162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nl-NL" sz="2400" b="1" dirty="0" smtClean="0"/>
              <a:t>Er komen veel kerken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Er komen veel kloosters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Veel macht voor de geestelijkheid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Weinig mensen kunnen lezen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Geestelijken kunnen lezen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Geestelijken kunnen de Bijbel uitleggen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Geestelijken kunnen voor de mensen bidden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Geestelijken weten hoe je in de hemel komt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85" y="2432304"/>
            <a:ext cx="3483351" cy="25487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080" y="4746172"/>
            <a:ext cx="3483351" cy="2029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14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684">
        <p:random/>
      </p:transition>
    </mc:Choice>
    <mc:Fallback xmlns="">
      <p:transition spd="slow" advTm="6368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51" y="1757111"/>
            <a:ext cx="1569398" cy="259892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Vóór wat, hóórt wat….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4" y="1501606"/>
            <a:ext cx="2804302" cy="369218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PIJL-RECHTS 1"/>
          <p:cNvSpPr/>
          <p:nvPr/>
        </p:nvSpPr>
        <p:spPr>
          <a:xfrm>
            <a:off x="3892062" y="1416294"/>
            <a:ext cx="4243753" cy="147710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Bidden en vertellen hoe je in de hemel moet komen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3" name="PIJL-LINKS 2"/>
          <p:cNvSpPr/>
          <p:nvPr/>
        </p:nvSpPr>
        <p:spPr>
          <a:xfrm>
            <a:off x="3892062" y="3618034"/>
            <a:ext cx="4243753" cy="1476000"/>
          </a:xfrm>
          <a:prstGeom prst="leftArrow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Voedsel &amp; bescherming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412" y="1754986"/>
            <a:ext cx="1824263" cy="2601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6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073">
        <p:random/>
      </p:transition>
    </mc:Choice>
    <mc:Fallback xmlns="">
      <p:transition spd="slow" advTm="290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992" y="154813"/>
            <a:ext cx="5096256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Standensamenleving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27" y="154813"/>
            <a:ext cx="4535669" cy="64707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16992" y="1430429"/>
            <a:ext cx="4593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Geestelijkheid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Adel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Boeren </a:t>
            </a:r>
          </a:p>
        </p:txBody>
      </p:sp>
      <p:sp>
        <p:nvSpPr>
          <p:cNvPr id="7" name="Ovaal 6"/>
          <p:cNvSpPr/>
          <p:nvPr/>
        </p:nvSpPr>
        <p:spPr>
          <a:xfrm>
            <a:off x="5856487" y="490494"/>
            <a:ext cx="2331720" cy="41696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6359408" y="84777"/>
            <a:ext cx="4695688" cy="291633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864617" y="3336788"/>
            <a:ext cx="4424705" cy="34485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9233916" y="314648"/>
            <a:ext cx="2331720" cy="41696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8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893">
        <p:random/>
      </p:transition>
    </mc:Choice>
    <mc:Fallback xmlns="">
      <p:transition spd="slow" advTm="5389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88" y="134047"/>
            <a:ext cx="5233416" cy="797233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Standensamenleving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66" y="1113828"/>
            <a:ext cx="2959968" cy="234260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5" y="5136450"/>
            <a:ext cx="3855925" cy="15627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59" y="1114274"/>
            <a:ext cx="2598771" cy="1949078"/>
          </a:xfrm>
          <a:prstGeom prst="rect">
            <a:avLst/>
          </a:prstGeom>
        </p:spPr>
      </p:pic>
      <p:sp>
        <p:nvSpPr>
          <p:cNvPr id="6" name="PIJL-LINKS 5"/>
          <p:cNvSpPr/>
          <p:nvPr/>
        </p:nvSpPr>
        <p:spPr>
          <a:xfrm>
            <a:off x="4837630" y="1980147"/>
            <a:ext cx="2916936" cy="77724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BESCHERMING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IJL-LINKS 7"/>
          <p:cNvSpPr/>
          <p:nvPr/>
        </p:nvSpPr>
        <p:spPr>
          <a:xfrm rot="18560730">
            <a:off x="6072409" y="3424427"/>
            <a:ext cx="2916936" cy="77724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BESCHERMING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IJL-RECHTS 8"/>
          <p:cNvSpPr/>
          <p:nvPr/>
        </p:nvSpPr>
        <p:spPr>
          <a:xfrm>
            <a:off x="4806094" y="1172997"/>
            <a:ext cx="2916000" cy="777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BIDDEN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IJL-RECHTS 9"/>
          <p:cNvSpPr/>
          <p:nvPr/>
        </p:nvSpPr>
        <p:spPr>
          <a:xfrm rot="2486611">
            <a:off x="3904517" y="3537591"/>
            <a:ext cx="2916000" cy="777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BIDDEN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IJL-RECHTS 11"/>
          <p:cNvSpPr/>
          <p:nvPr/>
        </p:nvSpPr>
        <p:spPr>
          <a:xfrm rot="18373990">
            <a:off x="6751437" y="3765228"/>
            <a:ext cx="2916000" cy="777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VOEDSEL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IJL-LINKS 12"/>
          <p:cNvSpPr/>
          <p:nvPr/>
        </p:nvSpPr>
        <p:spPr>
          <a:xfrm rot="2518020">
            <a:off x="3379161" y="3962895"/>
            <a:ext cx="2916936" cy="77724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VOEDSEL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7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017">
        <p:random/>
      </p:transition>
    </mc:Choice>
    <mc:Fallback xmlns="">
      <p:transition spd="slow" advTm="5701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1.4|20.1|27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3.1|26.5|28.9|25.1|2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2.2|18.4|34.7|5.7|15.8|7.3|5.8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8.6|31.4|9.5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5.2|7.1|14.2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9|14.3|10.8|7.6|3.6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224</Words>
  <Application>Microsoft Office PowerPoint</Application>
  <PresentationFormat>Breedbeeld</PresentationFormat>
  <Paragraphs>74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Castellar</vt:lpstr>
      <vt:lpstr>Old English Text MT</vt:lpstr>
      <vt:lpstr>Kantoorthema</vt:lpstr>
      <vt:lpstr>1_Kantoorthema</vt:lpstr>
      <vt:lpstr>De vroege middeleeuwen</vt:lpstr>
      <vt:lpstr>Frankische Rijk</vt:lpstr>
      <vt:lpstr>Monniken </vt:lpstr>
      <vt:lpstr>Monniken </vt:lpstr>
      <vt:lpstr>Geestelijkheid </vt:lpstr>
      <vt:lpstr>Europa wordt christelijk</vt:lpstr>
      <vt:lpstr>Vóór wat, hóórt wat….</vt:lpstr>
      <vt:lpstr>Standensamenleving </vt:lpstr>
      <vt:lpstr>Standensamenleving</vt:lpstr>
      <vt:lpstr>Standensamenleving 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vroege middeleeuwen</dc:title>
  <dc:creator>SPVOZN</dc:creator>
  <cp:lastModifiedBy>Claudio Ruffin (rfc)</cp:lastModifiedBy>
  <cp:revision>89</cp:revision>
  <dcterms:created xsi:type="dcterms:W3CDTF">2016-01-20T16:14:34Z</dcterms:created>
  <dcterms:modified xsi:type="dcterms:W3CDTF">2016-04-07T12:38:53Z</dcterms:modified>
</cp:coreProperties>
</file>